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35"/>
  </p:notesMasterIdLst>
  <p:handoutMasterIdLst>
    <p:handoutMasterId r:id="rId36"/>
  </p:handoutMasterIdLst>
  <p:sldIdLst>
    <p:sldId id="263" r:id="rId2"/>
    <p:sldId id="284" r:id="rId3"/>
    <p:sldId id="264" r:id="rId4"/>
    <p:sldId id="265" r:id="rId5"/>
    <p:sldId id="266" r:id="rId6"/>
    <p:sldId id="267" r:id="rId7"/>
    <p:sldId id="268" r:id="rId8"/>
    <p:sldId id="274" r:id="rId9"/>
    <p:sldId id="275" r:id="rId10"/>
    <p:sldId id="269" r:id="rId11"/>
    <p:sldId id="276" r:id="rId12"/>
    <p:sldId id="277" r:id="rId13"/>
    <p:sldId id="278" r:id="rId14"/>
    <p:sldId id="279" r:id="rId15"/>
    <p:sldId id="280" r:id="rId16"/>
    <p:sldId id="281" r:id="rId17"/>
    <p:sldId id="270" r:id="rId18"/>
    <p:sldId id="271" r:id="rId19"/>
    <p:sldId id="272" r:id="rId20"/>
    <p:sldId id="283" r:id="rId21"/>
    <p:sldId id="287" r:id="rId22"/>
    <p:sldId id="273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85" r:id="rId32"/>
    <p:sldId id="286" r:id="rId33"/>
    <p:sldId id="282" r:id="rId34"/>
  </p:sldIdLst>
  <p:sldSz cx="9144000" cy="6858000" type="screen4x3"/>
  <p:notesSz cx="9144000" cy="6858000"/>
  <p:custDataLst>
    <p:tags r:id="rId37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13" autoAdjust="0"/>
    <p:restoredTop sz="86475" autoAdjust="0"/>
  </p:normalViewPr>
  <p:slideViewPr>
    <p:cSldViewPr showGuides="1">
      <p:cViewPr>
        <p:scale>
          <a:sx n="50" d="100"/>
          <a:sy n="50" d="100"/>
        </p:scale>
        <p:origin x="-132" y="-198"/>
      </p:cViewPr>
      <p:guideLst>
        <p:guide orient="horz" pos="2614"/>
        <p:guide pos="10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12.03.2019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12.03.2019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293440"/>
            <a:ext cx="88204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İnsan faktörü bunlar içerisinde en önemlisi ve kazaların en</a:t>
            </a:r>
          </a:p>
          <a:p>
            <a:r>
              <a:rPr lang="tr-TR" sz="2800" dirty="0"/>
              <a:t>çok nedenleri arasında olanıdır. İnsandan kaynaklanan yorgunluk, uykusuzluk, alkol kullanımı, hastalık gibi çeşitli </a:t>
            </a:r>
            <a:r>
              <a:rPr lang="tr-TR" sz="2800" dirty="0" smtClean="0"/>
              <a:t>fiziksel nedenler</a:t>
            </a:r>
            <a:r>
              <a:rPr lang="tr-TR" sz="2800" dirty="0"/>
              <a:t>; unutkanlık, sıkıntı, üzüntü, keder, çevre etkileri, </a:t>
            </a:r>
            <a:r>
              <a:rPr lang="tr-TR" sz="2800" dirty="0" smtClean="0"/>
              <a:t>istem dışı </a:t>
            </a:r>
            <a:r>
              <a:rPr lang="tr-TR" sz="2800" dirty="0"/>
              <a:t>davranışlar, ihmalci davranışlar, hatalı davranışlar </a:t>
            </a:r>
            <a:r>
              <a:rPr lang="tr-TR" sz="2800" dirty="0" smtClean="0"/>
              <a:t>gibi psikolojik </a:t>
            </a:r>
            <a:r>
              <a:rPr lang="tr-TR" sz="2800" dirty="0"/>
              <a:t>nedenler, işyerindeki insan ilişkileri, iletişim ve </a:t>
            </a:r>
            <a:r>
              <a:rPr lang="tr-TR" sz="2800" dirty="0" smtClean="0"/>
              <a:t>takım çalışmasındaki </a:t>
            </a:r>
            <a:r>
              <a:rPr lang="tr-TR" sz="2800" dirty="0"/>
              <a:t>yetersizlikler gibi faktörler örnek olarak sayılabilir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  <a:p>
            <a:r>
              <a:rPr lang="tr-TR" sz="2800" dirty="0"/>
              <a:t>İş ortamının sıcaklık, nem, </a:t>
            </a:r>
            <a:r>
              <a:rPr lang="tr-TR" sz="2800" dirty="0" smtClean="0"/>
              <a:t>yükseklik, derinlik</a:t>
            </a:r>
            <a:r>
              <a:rPr lang="tr-TR" sz="2800" dirty="0"/>
              <a:t>, tozlar, gazlar, kimyasallar, gürültü, titreşim, </a:t>
            </a:r>
            <a:r>
              <a:rPr lang="tr-TR" sz="2800" dirty="0" smtClean="0"/>
              <a:t>aydınlatma gibi </a:t>
            </a:r>
            <a:r>
              <a:rPr lang="tr-TR" sz="2800" dirty="0"/>
              <a:t>faktörleri de kaza nedenleri arasında akılda tutulmalıdır.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607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73" y="846311"/>
            <a:ext cx="847407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304049"/>
            <a:ext cx="8096250" cy="455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56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293440"/>
            <a:ext cx="88204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Yönetime dair faktörlere aşağıdaki örnekler gösterilebilir</a:t>
            </a:r>
            <a:r>
              <a:rPr lang="tr-TR" sz="2800" dirty="0" smtClean="0"/>
              <a:t>;</a:t>
            </a:r>
          </a:p>
          <a:p>
            <a:endParaRPr lang="tr-TR" sz="2800" dirty="0"/>
          </a:p>
          <a:p>
            <a:r>
              <a:rPr lang="tr-TR" sz="2800" dirty="0"/>
              <a:t>• Uygun olmayan personel istihdamı</a:t>
            </a:r>
          </a:p>
          <a:p>
            <a:r>
              <a:rPr lang="tr-TR" sz="2800" dirty="0"/>
              <a:t>• Yönetme, izleme, iletişim kurma</a:t>
            </a:r>
          </a:p>
          <a:p>
            <a:r>
              <a:rPr lang="tr-TR" sz="2800" dirty="0"/>
              <a:t>• Makina seçimi, kullanımı, bakımı</a:t>
            </a:r>
          </a:p>
          <a:p>
            <a:r>
              <a:rPr lang="tr-TR" sz="2800" dirty="0"/>
              <a:t>• İlk yardım ve kurtarma</a:t>
            </a:r>
          </a:p>
          <a:p>
            <a:r>
              <a:rPr lang="tr-TR" sz="2800" dirty="0"/>
              <a:t>• Yetersiz yönetim organizasyonu</a:t>
            </a:r>
          </a:p>
          <a:p>
            <a:r>
              <a:rPr lang="tr-TR" sz="2800" dirty="0"/>
              <a:t>• Yetersiz güvenlik yönetim planı</a:t>
            </a:r>
          </a:p>
          <a:p>
            <a:r>
              <a:rPr lang="tr-TR" sz="2800" dirty="0"/>
              <a:t>• Eğitim ve öğretim yetersizliği</a:t>
            </a:r>
          </a:p>
          <a:p>
            <a:r>
              <a:rPr lang="tr-TR" sz="2800" dirty="0"/>
              <a:t>• Yetersiz sağlık kontrolleri gibi.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417349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067386"/>
            <a:ext cx="8892480" cy="560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0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293440"/>
            <a:ext cx="88204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Kabul edilebilir ve yasal güvenlik kurallarına uymayan, </a:t>
            </a:r>
            <a:r>
              <a:rPr lang="tr-TR" sz="2800" dirty="0" smtClean="0"/>
              <a:t>kişinin kendisine</a:t>
            </a:r>
            <a:r>
              <a:rPr lang="tr-TR" sz="2800" dirty="0"/>
              <a:t>, başkalarına ya da alet ve ekipmanlara </a:t>
            </a:r>
            <a:r>
              <a:rPr lang="tr-TR" sz="2800" dirty="0" smtClean="0"/>
              <a:t>zarar veren </a:t>
            </a:r>
            <a:r>
              <a:rPr lang="tr-TR" sz="2800" dirty="0"/>
              <a:t>davranışlara </a:t>
            </a:r>
            <a:r>
              <a:rPr lang="tr-TR" sz="2800" b="1" dirty="0"/>
              <a:t>güvensiz davranışlar </a:t>
            </a:r>
            <a:r>
              <a:rPr lang="tr-TR" sz="2800" dirty="0"/>
              <a:t>diyoruz. Bazı </a:t>
            </a:r>
            <a:r>
              <a:rPr lang="tr-TR" sz="2800" dirty="0" smtClean="0"/>
              <a:t>örnekleri aşağıda </a:t>
            </a:r>
            <a:r>
              <a:rPr lang="tr-TR" sz="2800" dirty="0"/>
              <a:t>sıralanmıştır</a:t>
            </a:r>
            <a:r>
              <a:rPr lang="tr-TR" sz="2800" dirty="0" smtClean="0"/>
              <a:t>;</a:t>
            </a:r>
          </a:p>
          <a:p>
            <a:endParaRPr lang="tr-TR" sz="2800" dirty="0"/>
          </a:p>
          <a:p>
            <a:r>
              <a:rPr lang="tr-TR" sz="2800" dirty="0"/>
              <a:t>• İşi Bilinçsiz Yapmak</a:t>
            </a:r>
          </a:p>
          <a:p>
            <a:r>
              <a:rPr lang="tr-TR" sz="2800" dirty="0"/>
              <a:t>• Dalgınlık ve Dikkatsizlik</a:t>
            </a:r>
          </a:p>
          <a:p>
            <a:r>
              <a:rPr lang="tr-TR" sz="2800" dirty="0"/>
              <a:t>• Makina Koruyucularını Çıkarmak</a:t>
            </a:r>
          </a:p>
          <a:p>
            <a:r>
              <a:rPr lang="tr-TR" sz="2800" dirty="0"/>
              <a:t>• Tehlikeli Hızla Çalışmak</a:t>
            </a:r>
          </a:p>
          <a:p>
            <a:r>
              <a:rPr lang="tr-TR" sz="2800" dirty="0"/>
              <a:t>• Görevi Dışında İş Yapmak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8137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293440"/>
            <a:ext cx="88204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• İş Disiplinine Uymamak</a:t>
            </a:r>
          </a:p>
          <a:p>
            <a:r>
              <a:rPr lang="tr-TR" sz="2800" dirty="0"/>
              <a:t>• İşe Uygun Makina Kullanmamak</a:t>
            </a:r>
          </a:p>
          <a:p>
            <a:r>
              <a:rPr lang="tr-TR" sz="2800" dirty="0"/>
              <a:t>• Yetkisiz ve İzinsiz Olarak Tehlikeli Bölgede Bulunmak</a:t>
            </a:r>
          </a:p>
          <a:p>
            <a:r>
              <a:rPr lang="tr-TR" sz="2800" dirty="0"/>
              <a:t>• Kişisel Koruyucuları Kullanmamak</a:t>
            </a:r>
          </a:p>
          <a:p>
            <a:r>
              <a:rPr lang="tr-TR" sz="2800" dirty="0"/>
              <a:t>• Ekipmanların Ehil Kişilerce Kullanılmaması</a:t>
            </a:r>
          </a:p>
          <a:p>
            <a:r>
              <a:rPr lang="tr-TR" sz="2800" dirty="0"/>
              <a:t>• Arızalı Ekipman Kullanımı</a:t>
            </a:r>
          </a:p>
          <a:p>
            <a:r>
              <a:rPr lang="tr-TR" sz="2800" dirty="0"/>
              <a:t>• İkazlara ve İşaretlere Uyulmaması</a:t>
            </a:r>
          </a:p>
          <a:p>
            <a:r>
              <a:rPr lang="tr-TR" sz="2800" dirty="0"/>
              <a:t>• Hatalı Çalışma Pozisyonları ve Kaldırma</a:t>
            </a:r>
          </a:p>
          <a:p>
            <a:r>
              <a:rPr lang="tr-TR" sz="2800" dirty="0"/>
              <a:t>• Hoyratlık / Eşek Şakası</a:t>
            </a:r>
          </a:p>
          <a:p>
            <a:r>
              <a:rPr lang="tr-TR" sz="2800" dirty="0"/>
              <a:t>• Alkol ve Uyuşturucu Kullanımı.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355433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95536" y="814154"/>
            <a:ext cx="882047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hızla </a:t>
            </a:r>
            <a:r>
              <a:rPr lang="tr-TR" sz="2800" dirty="0" smtClean="0"/>
              <a:t>çalışmanın, acele </a:t>
            </a:r>
            <a:r>
              <a:rPr lang="tr-TR" sz="2800" dirty="0"/>
              <a:t>etmenin, kestirmeden gitmenin iyi bir şey </a:t>
            </a:r>
            <a:r>
              <a:rPr lang="tr-TR" sz="2800" dirty="0" smtClean="0"/>
              <a:t>olmadığını atasözümüz </a:t>
            </a:r>
            <a:r>
              <a:rPr lang="tr-TR" sz="2800" dirty="0"/>
              <a:t>ne güzel ifade eder; “Acele giden, ecele gider”.</a:t>
            </a:r>
          </a:p>
          <a:p>
            <a:r>
              <a:rPr lang="tr-TR" sz="2800" dirty="0"/>
              <a:t>Yapılacak olan işi yeteri kadar öğrenmeden, bilmeden işe </a:t>
            </a:r>
            <a:r>
              <a:rPr lang="tr-TR" sz="2800" dirty="0" smtClean="0"/>
              <a:t>başlamak, üstelik </a:t>
            </a:r>
            <a:r>
              <a:rPr lang="tr-TR" sz="2800" dirty="0"/>
              <a:t>sormaktan çekinmek, utanmak bir başka </a:t>
            </a:r>
            <a:r>
              <a:rPr lang="tr-TR" sz="2800" dirty="0" smtClean="0"/>
              <a:t>hatalı davranış </a:t>
            </a:r>
            <a:r>
              <a:rPr lang="tr-TR" sz="2800" dirty="0"/>
              <a:t>örneğidir. Kültürümüzde bunun da veciz bir </a:t>
            </a:r>
            <a:r>
              <a:rPr lang="tr-TR" sz="2800" dirty="0" smtClean="0"/>
              <a:t>karşılığı var</a:t>
            </a:r>
            <a:r>
              <a:rPr lang="tr-TR" sz="2800" dirty="0"/>
              <a:t>; “Bilmemek ayıp değil, öğrenmemek ayıp”. İşyeri </a:t>
            </a:r>
            <a:r>
              <a:rPr lang="tr-TR" sz="2800" dirty="0" smtClean="0"/>
              <a:t>temizliğine özen </a:t>
            </a:r>
            <a:r>
              <a:rPr lang="tr-TR" sz="2800" dirty="0"/>
              <a:t>göstermemek de önemli davranış </a:t>
            </a:r>
            <a:r>
              <a:rPr lang="tr-TR" sz="2800" dirty="0" smtClean="0"/>
              <a:t>kusurlarından biridir</a:t>
            </a:r>
            <a:r>
              <a:rPr lang="tr-TR" sz="2800" dirty="0"/>
              <a:t>. Oysa temizlik, kalite ve verimliliğin olduğu kadar, iş </a:t>
            </a:r>
            <a:r>
              <a:rPr lang="tr-TR" sz="2800" dirty="0" smtClean="0"/>
              <a:t>güvenliğinin de </a:t>
            </a:r>
            <a:r>
              <a:rPr lang="tr-TR" sz="2800" dirty="0"/>
              <a:t>göstergesidir. Aklın, bilimin ve yasanın </a:t>
            </a:r>
            <a:r>
              <a:rPr lang="tr-TR" sz="2800" dirty="0" smtClean="0"/>
              <a:t>emrettiği güvenlik </a:t>
            </a:r>
            <a:r>
              <a:rPr lang="tr-TR" sz="2800" dirty="0"/>
              <a:t>önlemlerini ihmal etmek, iş kazalarında sık </a:t>
            </a:r>
            <a:r>
              <a:rPr lang="tr-TR" sz="2800" dirty="0" smtClean="0"/>
              <a:t>karşılaşılan bir </a:t>
            </a:r>
            <a:r>
              <a:rPr lang="tr-TR" sz="2800" dirty="0"/>
              <a:t>başka güvensiz davranıştır. Oysa, “Eşeğini sağlam kazığa bağla, sonra Allah’a emanet et” atasözümüzü </a:t>
            </a:r>
            <a:r>
              <a:rPr lang="tr-TR" sz="2800" dirty="0" smtClean="0"/>
              <a:t>bilmeyenimiz yoktur</a:t>
            </a:r>
            <a:r>
              <a:rPr lang="tr-TR" sz="2800" dirty="0"/>
              <a:t>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263133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2438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833" y="3129880"/>
            <a:ext cx="3713163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1" y="1336848"/>
            <a:ext cx="62865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23" y="1293439"/>
            <a:ext cx="78279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60" y="609998"/>
            <a:ext cx="61690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8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067386"/>
            <a:ext cx="7064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708" y="908720"/>
            <a:ext cx="57848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23" y="2708920"/>
            <a:ext cx="254317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429000" y="2438400"/>
            <a:ext cx="46482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prstClr val="black"/>
                </a:solidFill>
                <a:latin typeface="Impact" pitchFamily="34" charset="0"/>
              </a:rPr>
              <a:t>-- HAREKETLİ YA DA UÇAN NESNELER</a:t>
            </a:r>
          </a:p>
          <a:p>
            <a:pPr>
              <a:spcBef>
                <a:spcPct val="50000"/>
              </a:spcBef>
            </a:pPr>
            <a:r>
              <a:rPr lang="tr-TR" dirty="0">
                <a:solidFill>
                  <a:prstClr val="black"/>
                </a:solidFill>
                <a:latin typeface="Impact" pitchFamily="34" charset="0"/>
              </a:rPr>
              <a:t>-- DÜŞEN MATERYAL </a:t>
            </a:r>
          </a:p>
        </p:txBody>
      </p:sp>
    </p:spTree>
    <p:extLst>
      <p:ext uri="{BB962C8B-B14F-4D97-AF65-F5344CB8AC3E}">
        <p14:creationId xmlns:p14="http://schemas.microsoft.com/office/powerpoint/2010/main" val="37070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24536"/>
            <a:ext cx="7064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460" y="916658"/>
            <a:ext cx="60166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377" y="2636837"/>
            <a:ext cx="4700587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89040"/>
            <a:ext cx="34290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5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0" y="1067386"/>
            <a:ext cx="7064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69" y="904131"/>
            <a:ext cx="805973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2276872"/>
            <a:ext cx="538321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45" y="3212976"/>
            <a:ext cx="2438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12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293438"/>
            <a:ext cx="7064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4" y="1210889"/>
            <a:ext cx="51641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31" y="2348880"/>
            <a:ext cx="4754563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227635"/>
            <a:ext cx="34671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4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925810"/>
            <a:ext cx="7064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4" y="729802"/>
            <a:ext cx="625475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41" y="1702767"/>
            <a:ext cx="36957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245" y="1702767"/>
            <a:ext cx="384651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63" y="5169867"/>
            <a:ext cx="8145463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989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10" y="756865"/>
            <a:ext cx="8510587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84" y="1678161"/>
            <a:ext cx="81518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417" y="2924943"/>
            <a:ext cx="1779587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914" y="2951932"/>
            <a:ext cx="22621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11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68" y="670700"/>
            <a:ext cx="61690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582786"/>
            <a:ext cx="2493963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494" y="1524775"/>
            <a:ext cx="4852987" cy="486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2667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95536" y="814154"/>
            <a:ext cx="882047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Normal ve güvenli kabul edilmeyen, düzeltilmezse </a:t>
            </a:r>
            <a:r>
              <a:rPr lang="tr-TR" sz="2800" dirty="0" smtClean="0"/>
              <a:t>yaralanmaya, ölüme </a:t>
            </a:r>
            <a:r>
              <a:rPr lang="tr-TR" sz="2800" dirty="0"/>
              <a:t>ve/veya maddi hasara neden olabilecek </a:t>
            </a:r>
            <a:r>
              <a:rPr lang="tr-TR" sz="2800" dirty="0" smtClean="0"/>
              <a:t>durumlar ise </a:t>
            </a:r>
            <a:r>
              <a:rPr lang="tr-TR" sz="2800" b="1" u="sng" dirty="0"/>
              <a:t>güvensiz durumlar </a:t>
            </a:r>
            <a:r>
              <a:rPr lang="tr-TR" sz="2800" dirty="0" smtClean="0"/>
              <a:t>olarak tanımlanmaktadır</a:t>
            </a:r>
            <a:r>
              <a:rPr lang="tr-TR" sz="2800" dirty="0"/>
              <a:t>. </a:t>
            </a:r>
            <a:r>
              <a:rPr lang="tr-TR" sz="2800" dirty="0" smtClean="0"/>
              <a:t>Bazı örnekler </a:t>
            </a:r>
            <a:r>
              <a:rPr lang="tr-TR" sz="2800" dirty="0"/>
              <a:t>vermek gerekirse</a:t>
            </a:r>
            <a:r>
              <a:rPr lang="tr-TR" sz="2800" dirty="0" smtClean="0"/>
              <a:t>;</a:t>
            </a:r>
          </a:p>
          <a:p>
            <a:endParaRPr lang="tr-TR" sz="2800" dirty="0"/>
          </a:p>
          <a:p>
            <a:r>
              <a:rPr lang="tr-TR" sz="2800" dirty="0"/>
              <a:t>• Güvensiz Çalışma Yöntemi</a:t>
            </a:r>
          </a:p>
          <a:p>
            <a:r>
              <a:rPr lang="tr-TR" sz="2800" dirty="0"/>
              <a:t>• Güvensiz ve Sağlıksız Çevre Koşulları</a:t>
            </a:r>
          </a:p>
          <a:p>
            <a:r>
              <a:rPr lang="tr-TR" sz="2800" dirty="0"/>
              <a:t>• Topraklanmamış Elektrik Makinaları</a:t>
            </a:r>
          </a:p>
          <a:p>
            <a:r>
              <a:rPr lang="tr-TR" sz="2800" dirty="0"/>
              <a:t>• İşe Uygun Olmayan El Aletleri</a:t>
            </a:r>
          </a:p>
          <a:p>
            <a:r>
              <a:rPr lang="tr-TR" sz="2800" dirty="0"/>
              <a:t>• Kontrol ve Testleri Yapılmamış Basınçlı </a:t>
            </a:r>
            <a:r>
              <a:rPr lang="tr-TR" sz="2800" dirty="0" smtClean="0"/>
              <a:t>Kaplar</a:t>
            </a:r>
          </a:p>
          <a:p>
            <a:r>
              <a:rPr lang="tr-TR" sz="2800" dirty="0"/>
              <a:t>• Tehlikeli Yükseklikte İstifleme</a:t>
            </a:r>
          </a:p>
          <a:p>
            <a:r>
              <a:rPr lang="tr-TR" sz="2800" dirty="0"/>
              <a:t>• Kapatılmamış </a:t>
            </a:r>
            <a:r>
              <a:rPr lang="tr-TR" sz="2800" dirty="0" smtClean="0"/>
              <a:t>Boşluklar</a:t>
            </a:r>
          </a:p>
          <a:p>
            <a:r>
              <a:rPr lang="tr-TR" sz="2800" dirty="0"/>
              <a:t>• İşyeri Düzensizliği</a:t>
            </a:r>
          </a:p>
          <a:p>
            <a:r>
              <a:rPr lang="tr-TR" sz="2800" dirty="0"/>
              <a:t>• Koruyucusuz Makine ve Tezgahlar</a:t>
            </a:r>
          </a:p>
          <a:p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258067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941824"/>
            <a:ext cx="882047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/>
              <a:t>• </a:t>
            </a:r>
            <a:r>
              <a:rPr lang="tr-TR" sz="2800" dirty="0"/>
              <a:t>Parlayıcı Patlayıcı Maddeler</a:t>
            </a:r>
          </a:p>
          <a:p>
            <a:r>
              <a:rPr lang="tr-TR" sz="2800" dirty="0"/>
              <a:t>• Arızalı Ekipmanlar</a:t>
            </a:r>
          </a:p>
          <a:p>
            <a:r>
              <a:rPr lang="tr-TR" sz="2800" dirty="0"/>
              <a:t>• Çalışma Yerinin Dağınıklığı, Düzensizliği</a:t>
            </a:r>
          </a:p>
          <a:p>
            <a:r>
              <a:rPr lang="tr-TR" sz="2800" dirty="0"/>
              <a:t>• Yetersiz </a:t>
            </a:r>
            <a:r>
              <a:rPr lang="tr-TR" sz="2800" dirty="0" smtClean="0"/>
              <a:t>Denetim</a:t>
            </a:r>
          </a:p>
          <a:p>
            <a:r>
              <a:rPr lang="tr-TR" sz="2800" dirty="0"/>
              <a:t>• Aşırı Gürültü</a:t>
            </a:r>
          </a:p>
          <a:p>
            <a:r>
              <a:rPr lang="tr-TR" sz="2800" dirty="0"/>
              <a:t>• Yetersiz Havalandırma</a:t>
            </a:r>
          </a:p>
          <a:p>
            <a:r>
              <a:rPr lang="tr-TR" sz="2800" dirty="0"/>
              <a:t>• Yetersiz Aydınlatma </a:t>
            </a:r>
            <a:r>
              <a:rPr lang="tr-TR" sz="2800" dirty="0" smtClean="0"/>
              <a:t>Gibi</a:t>
            </a:r>
          </a:p>
          <a:p>
            <a:endParaRPr lang="tr-TR" sz="2800" dirty="0" smtClean="0"/>
          </a:p>
          <a:p>
            <a:r>
              <a:rPr lang="tr-TR" sz="2800" dirty="0"/>
              <a:t>İşte bütün bu güvensiz davranış ve güvensiz durumların bir</a:t>
            </a:r>
          </a:p>
          <a:p>
            <a:r>
              <a:rPr lang="tr-TR" sz="2800" dirty="0"/>
              <a:t>ya da birkaçının bir araya gelmesi hatta bazen olayı başlatan</a:t>
            </a:r>
          </a:p>
          <a:p>
            <a:r>
              <a:rPr lang="tr-TR" sz="2800" dirty="0"/>
              <a:t>çok küçük bir nedenle kazalar, hatta büyük endüstriyel </a:t>
            </a:r>
            <a:r>
              <a:rPr lang="tr-TR" sz="2800" dirty="0" smtClean="0"/>
              <a:t>kazalar oluşabilir</a:t>
            </a:r>
            <a:r>
              <a:rPr lang="tr-TR" sz="2800" dirty="0"/>
              <a:t>. Bu durum, </a:t>
            </a:r>
            <a:r>
              <a:rPr lang="tr-TR" sz="2800" b="1" u="sng" dirty="0"/>
              <a:t>“domino etkisi” </a:t>
            </a:r>
            <a:r>
              <a:rPr lang="tr-TR" sz="2800" dirty="0" smtClean="0"/>
              <a:t>olarak nitelendirilmektedir</a:t>
            </a:r>
            <a:r>
              <a:rPr lang="tr-TR" sz="2800" dirty="0"/>
              <a:t>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296808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41" y="1067386"/>
            <a:ext cx="6840166" cy="32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67545" y="4333682"/>
            <a:ext cx="84249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err="1"/>
              <a:t>Heinrich</a:t>
            </a:r>
            <a:r>
              <a:rPr lang="tr-TR" sz="2800" dirty="0"/>
              <a:t> Teorisi’ne göre; </a:t>
            </a:r>
            <a:r>
              <a:rPr lang="tr-TR" sz="2800" dirty="0" err="1"/>
              <a:t>yaralanmasız</a:t>
            </a:r>
            <a:r>
              <a:rPr lang="tr-TR" sz="2800" dirty="0"/>
              <a:t> atlatılan her </a:t>
            </a:r>
            <a:r>
              <a:rPr lang="tr-TR" sz="2800" dirty="0" smtClean="0"/>
              <a:t>300 kazaya </a:t>
            </a:r>
            <a:r>
              <a:rPr lang="tr-TR" sz="2800" dirty="0"/>
              <a:t>karşılık 30 kadar hafif yaralanmalı kaza olurken, </a:t>
            </a:r>
            <a:r>
              <a:rPr lang="tr-TR" sz="2800" dirty="0" smtClean="0"/>
              <a:t>her 300 </a:t>
            </a:r>
            <a:r>
              <a:rPr lang="tr-TR" sz="2800" dirty="0"/>
              <a:t>kazadan biri büyük yaralanmalara ya da ölüme neden olmaktadır.</a:t>
            </a:r>
          </a:p>
        </p:txBody>
      </p:sp>
    </p:spTree>
    <p:extLst>
      <p:ext uri="{BB962C8B-B14F-4D97-AF65-F5344CB8AC3E}">
        <p14:creationId xmlns:p14="http://schemas.microsoft.com/office/powerpoint/2010/main" val="290988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18" y="621110"/>
            <a:ext cx="8424863" cy="623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92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941824"/>
            <a:ext cx="882047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/>
              <a:t>Kazalar, meydana geldikleri saatlere </a:t>
            </a:r>
            <a:r>
              <a:rPr lang="tr-TR" sz="2600" dirty="0" smtClean="0"/>
              <a:t>göre değerlendirildiğinde, en </a:t>
            </a:r>
            <a:r>
              <a:rPr lang="tr-TR" sz="2600" dirty="0"/>
              <a:t>çok sabah saatlerinde oldukları </a:t>
            </a:r>
            <a:r>
              <a:rPr lang="tr-TR" sz="2600" dirty="0" smtClean="0"/>
              <a:t>görülmektedir. Genç</a:t>
            </a:r>
            <a:r>
              <a:rPr lang="tr-TR" sz="2600" dirty="0"/>
              <a:t>, tecrübesiz, deneyimsiz çalışanlar daha çok kazaya </a:t>
            </a:r>
            <a:r>
              <a:rPr lang="tr-TR" sz="2600" dirty="0" smtClean="0"/>
              <a:t>uğramaktadırlar. Cinslerine </a:t>
            </a:r>
            <a:r>
              <a:rPr lang="tr-TR" sz="2600" dirty="0"/>
              <a:t>göre bakıldığında; düşme, </a:t>
            </a:r>
            <a:r>
              <a:rPr lang="tr-TR" sz="2600" dirty="0" smtClean="0"/>
              <a:t>incinme, parça- </a:t>
            </a:r>
            <a:r>
              <a:rPr lang="tr-TR" sz="2600" dirty="0"/>
              <a:t>malzeme düşmesi, göze yabancı cisim kaçması, </a:t>
            </a:r>
            <a:r>
              <a:rPr lang="tr-TR" sz="2600" dirty="0" smtClean="0"/>
              <a:t>yanmalar, makinalardan </a:t>
            </a:r>
            <a:r>
              <a:rPr lang="tr-TR" sz="2600" dirty="0"/>
              <a:t>ve el aletlerinden olan kazalar, </a:t>
            </a:r>
            <a:r>
              <a:rPr lang="tr-TR" sz="2600" dirty="0" smtClean="0"/>
              <a:t>elektrik kazaları</a:t>
            </a:r>
            <a:r>
              <a:rPr lang="tr-TR" sz="2600" dirty="0"/>
              <a:t>, ezilme ve sıkışmalar, patlamalar, zararlı ve </a:t>
            </a:r>
            <a:r>
              <a:rPr lang="tr-TR" sz="2600" dirty="0" smtClean="0"/>
              <a:t>tehlikeli maddelerle </a:t>
            </a:r>
            <a:r>
              <a:rPr lang="tr-TR" sz="2600" dirty="0"/>
              <a:t>temas sonucu oluşan kazalar görülmektedir</a:t>
            </a:r>
            <a:r>
              <a:rPr lang="tr-TR" sz="2600" dirty="0" smtClean="0"/>
              <a:t>.</a:t>
            </a:r>
          </a:p>
          <a:p>
            <a:endParaRPr lang="tr-TR" sz="2600" dirty="0"/>
          </a:p>
          <a:p>
            <a:r>
              <a:rPr lang="tr-TR" sz="2600" dirty="0"/>
              <a:t>kazaların </a:t>
            </a:r>
            <a:r>
              <a:rPr lang="tr-TR" sz="2600" dirty="0" smtClean="0"/>
              <a:t>görünmeyen maliyetleri</a:t>
            </a:r>
            <a:r>
              <a:rPr lang="tr-TR" sz="2600" dirty="0"/>
              <a:t>, görünen maliyetlerin çok ötesindedir. Tüm </a:t>
            </a:r>
            <a:r>
              <a:rPr lang="tr-TR" sz="2600" dirty="0" smtClean="0"/>
              <a:t>bunların ötesinde</a:t>
            </a:r>
            <a:r>
              <a:rPr lang="tr-TR" sz="2600" dirty="0"/>
              <a:t>, </a:t>
            </a:r>
            <a:r>
              <a:rPr lang="tr-TR" sz="2600" b="1" dirty="0"/>
              <a:t>“insan hayatına paha biçilemez!</a:t>
            </a:r>
            <a:r>
              <a:rPr lang="tr-TR" sz="2600" dirty="0"/>
              <a:t>..” </a:t>
            </a:r>
            <a:r>
              <a:rPr lang="tr-TR" sz="2600" dirty="0" smtClean="0"/>
              <a:t>Çağdaş iş </a:t>
            </a:r>
            <a:r>
              <a:rPr lang="tr-TR" sz="2600" dirty="0"/>
              <a:t>sağlığı ve güvenliği kültürünün yerleştiği, insan </a:t>
            </a:r>
            <a:r>
              <a:rPr lang="tr-TR" sz="2600" dirty="0" smtClean="0"/>
              <a:t>hayatının önemsendiği </a:t>
            </a:r>
            <a:r>
              <a:rPr lang="tr-TR" sz="2600" dirty="0"/>
              <a:t>toplumlar bilirler ki; </a:t>
            </a:r>
            <a:r>
              <a:rPr lang="tr-TR" sz="2600" b="1" dirty="0"/>
              <a:t>“Korumak, tazmin ve </a:t>
            </a:r>
            <a:r>
              <a:rPr lang="tr-TR" sz="2600" b="1" dirty="0" smtClean="0"/>
              <a:t>tedavi etmekten </a:t>
            </a:r>
            <a:r>
              <a:rPr lang="tr-TR" sz="2600" b="1" dirty="0"/>
              <a:t>ucuz </a:t>
            </a:r>
            <a:r>
              <a:rPr lang="tr-TR" sz="2600" b="1" dirty="0" smtClean="0"/>
              <a:t>ve insancıldır</a:t>
            </a:r>
            <a:r>
              <a:rPr lang="tr-TR" sz="2600" b="1" dirty="0"/>
              <a:t>!...”</a:t>
            </a:r>
            <a:endParaRPr lang="tr-TR" sz="2600" b="1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262841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67386"/>
            <a:ext cx="8820472" cy="579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3" y="6311901"/>
            <a:ext cx="91440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12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1110"/>
            <a:ext cx="8820472" cy="623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1687711"/>
            <a:ext cx="3131840" cy="410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4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1110"/>
            <a:ext cx="8820472" cy="623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013177"/>
            <a:ext cx="441023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53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110"/>
            <a:ext cx="9144000" cy="623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068" y="5589240"/>
            <a:ext cx="433822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5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621110"/>
            <a:ext cx="9229726" cy="626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79" y="819324"/>
            <a:ext cx="744378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08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48" y="621110"/>
            <a:ext cx="4657725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467" y="621110"/>
            <a:ext cx="444500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48" y="3853260"/>
            <a:ext cx="4621213" cy="355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773" y="3913585"/>
            <a:ext cx="448151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74" y="647327"/>
            <a:ext cx="2882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486" y="621110"/>
            <a:ext cx="33528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6" y="6858000"/>
            <a:ext cx="31146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842" y="6858000"/>
            <a:ext cx="29686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7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110"/>
            <a:ext cx="9144000" cy="623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6" y="5877272"/>
            <a:ext cx="574357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30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3530"/>
            <a:ext cx="3932237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75" y="691630"/>
            <a:ext cx="3925887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96236"/>
            <a:ext cx="3932237" cy="3391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930" y="3636444"/>
            <a:ext cx="4498975" cy="335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031" y="583010"/>
            <a:ext cx="5322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6534943"/>
            <a:ext cx="590073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70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110"/>
            <a:ext cx="9144000" cy="6249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85" y="5734051"/>
            <a:ext cx="726757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51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941824"/>
            <a:ext cx="882047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/>
              <a:t>İşyeri temizlik ve düzeni; hem işyerinde kalite ve verimliliğin</a:t>
            </a:r>
          </a:p>
          <a:p>
            <a:r>
              <a:rPr lang="tr-TR" sz="2600" dirty="0"/>
              <a:t>artmasında, hem çalışan memnuniyetinde, hem de iş</a:t>
            </a:r>
          </a:p>
          <a:p>
            <a:r>
              <a:rPr lang="tr-TR" sz="2600" dirty="0"/>
              <a:t>kazalarının ve meslek hastalıklarının azaltılmasında önemli</a:t>
            </a:r>
          </a:p>
          <a:p>
            <a:r>
              <a:rPr lang="tr-TR" sz="2600" dirty="0"/>
              <a:t>bir konudur. Bu konu, Japonlar tarafından 5 S Kuralı adıyla</a:t>
            </a:r>
          </a:p>
          <a:p>
            <a:r>
              <a:rPr lang="tr-TR" sz="2600" dirty="0"/>
              <a:t>sistemleştirilmiştir</a:t>
            </a:r>
            <a:r>
              <a:rPr lang="tr-TR" sz="2600" dirty="0" smtClean="0"/>
              <a:t>;</a:t>
            </a:r>
          </a:p>
          <a:p>
            <a:endParaRPr lang="tr-TR" sz="2600" dirty="0"/>
          </a:p>
          <a:p>
            <a:r>
              <a:rPr lang="tr-TR" sz="2600" dirty="0"/>
              <a:t>• </a:t>
            </a:r>
            <a:r>
              <a:rPr lang="tr-TR" sz="2600" dirty="0" err="1"/>
              <a:t>Seiri</a:t>
            </a:r>
            <a:r>
              <a:rPr lang="tr-TR" sz="2600" dirty="0"/>
              <a:t> </a:t>
            </a:r>
            <a:r>
              <a:rPr lang="tr-TR" sz="2600" dirty="0" smtClean="0"/>
              <a:t>           </a:t>
            </a:r>
            <a:r>
              <a:rPr lang="tr-TR" sz="2600" b="1" dirty="0" smtClean="0"/>
              <a:t>Sınıfla</a:t>
            </a:r>
            <a:endParaRPr lang="tr-TR" sz="2600" b="1" dirty="0"/>
          </a:p>
          <a:p>
            <a:r>
              <a:rPr lang="tr-TR" sz="2600" dirty="0"/>
              <a:t>• </a:t>
            </a:r>
            <a:r>
              <a:rPr lang="tr-TR" sz="2600" dirty="0" err="1"/>
              <a:t>Seiton</a:t>
            </a:r>
            <a:r>
              <a:rPr lang="tr-TR" sz="2600" dirty="0"/>
              <a:t> </a:t>
            </a:r>
            <a:r>
              <a:rPr lang="tr-TR" sz="2600" dirty="0" smtClean="0"/>
              <a:t>       </a:t>
            </a:r>
            <a:r>
              <a:rPr lang="tr-TR" sz="2600" b="1" dirty="0" smtClean="0"/>
              <a:t>Sistemleştir</a:t>
            </a:r>
            <a:endParaRPr lang="tr-TR" sz="2600" b="1" dirty="0"/>
          </a:p>
          <a:p>
            <a:r>
              <a:rPr lang="tr-TR" sz="2600" dirty="0"/>
              <a:t>• </a:t>
            </a:r>
            <a:r>
              <a:rPr lang="tr-TR" sz="2600" dirty="0" err="1"/>
              <a:t>Seiso</a:t>
            </a:r>
            <a:r>
              <a:rPr lang="tr-TR" sz="2600" dirty="0"/>
              <a:t> </a:t>
            </a:r>
            <a:r>
              <a:rPr lang="tr-TR" sz="2600" dirty="0" smtClean="0"/>
              <a:t>          </a:t>
            </a:r>
            <a:r>
              <a:rPr lang="tr-TR" sz="2600" b="1" dirty="0" smtClean="0"/>
              <a:t>Süpür</a:t>
            </a:r>
            <a:endParaRPr lang="tr-TR" sz="2600" b="1" dirty="0"/>
          </a:p>
          <a:p>
            <a:r>
              <a:rPr lang="tr-TR" sz="2600" dirty="0"/>
              <a:t>• </a:t>
            </a:r>
            <a:r>
              <a:rPr lang="tr-TR" sz="2600" dirty="0" err="1"/>
              <a:t>Seiketsu</a:t>
            </a:r>
            <a:r>
              <a:rPr lang="tr-TR" sz="2600" dirty="0"/>
              <a:t> </a:t>
            </a:r>
            <a:r>
              <a:rPr lang="tr-TR" sz="2600" dirty="0" smtClean="0"/>
              <a:t>    </a:t>
            </a:r>
            <a:r>
              <a:rPr lang="tr-TR" sz="2600" b="1" dirty="0" err="1" smtClean="0"/>
              <a:t>Standardlaştır</a:t>
            </a:r>
            <a:endParaRPr lang="tr-TR" sz="2600" b="1" dirty="0"/>
          </a:p>
          <a:p>
            <a:r>
              <a:rPr lang="tr-TR" sz="2600" dirty="0"/>
              <a:t>• </a:t>
            </a:r>
            <a:r>
              <a:rPr lang="tr-TR" sz="2600" dirty="0" err="1"/>
              <a:t>Shitsuke</a:t>
            </a:r>
            <a:r>
              <a:rPr lang="tr-TR" sz="2600" dirty="0"/>
              <a:t> </a:t>
            </a:r>
            <a:r>
              <a:rPr lang="tr-TR" sz="2600" dirty="0" smtClean="0"/>
              <a:t>    </a:t>
            </a:r>
            <a:r>
              <a:rPr lang="tr-TR" sz="2600" b="1" dirty="0" smtClean="0"/>
              <a:t>Sürdür</a:t>
            </a:r>
            <a:endParaRPr lang="tr-TR" sz="2600" b="1" dirty="0"/>
          </a:p>
        </p:txBody>
      </p:sp>
      <p:sp>
        <p:nvSpPr>
          <p:cNvPr id="7" name="Dikdörtgen 6"/>
          <p:cNvSpPr/>
          <p:nvPr/>
        </p:nvSpPr>
        <p:spPr>
          <a:xfrm>
            <a:off x="3419872" y="583322"/>
            <a:ext cx="1796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KAZALARI</a:t>
            </a:r>
          </a:p>
        </p:txBody>
      </p:sp>
    </p:spTree>
    <p:extLst>
      <p:ext uri="{BB962C8B-B14F-4D97-AF65-F5344CB8AC3E}">
        <p14:creationId xmlns:p14="http://schemas.microsoft.com/office/powerpoint/2010/main" val="39092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02" y="908720"/>
            <a:ext cx="83280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1377826"/>
            <a:ext cx="8510587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41800"/>
            <a:ext cx="503555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658" y="4241800"/>
            <a:ext cx="16891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89399"/>
            <a:ext cx="1755775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5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1752"/>
            <a:ext cx="82296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44824"/>
            <a:ext cx="7924800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76" y="3933180"/>
            <a:ext cx="138112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0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78" y="704850"/>
            <a:ext cx="8370887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4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2692</TotalTime>
  <Words>875</Words>
  <Application>Microsoft Office PowerPoint</Application>
  <PresentationFormat>Ekran Gösterisi (4:3)</PresentationFormat>
  <Paragraphs>117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tyfnhoca</cp:lastModifiedBy>
  <cp:revision>289</cp:revision>
  <dcterms:created xsi:type="dcterms:W3CDTF">2013-07-18T08:50:31Z</dcterms:created>
  <dcterms:modified xsi:type="dcterms:W3CDTF">2019-03-12T09:45:36Z</dcterms:modified>
</cp:coreProperties>
</file>